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ubik"/>
      <p:regular r:id="rId22"/>
      <p:bold r:id="rId23"/>
      <p:italic r:id="rId24"/>
      <p:boldItalic r:id="rId25"/>
    </p:embeddedFont>
    <p:embeddedFont>
      <p:font typeface="Rubik SemiBol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84CAB5-FBB9-4B8E-A2C4-DE06DE5FBE91}">
  <a:tblStyle styleId="{3784CAB5-FBB9-4B8E-A2C4-DE06DE5FBE9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ubik-regular.fntdata"/><Relationship Id="rId21" Type="http://schemas.openxmlformats.org/officeDocument/2006/relationships/slide" Target="slides/slide16.xml"/><Relationship Id="rId24" Type="http://schemas.openxmlformats.org/officeDocument/2006/relationships/font" Target="fonts/Rubik-italic.fntdata"/><Relationship Id="rId23" Type="http://schemas.openxmlformats.org/officeDocument/2006/relationships/font" Target="fonts/Rubi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ubikSemiBold-regular.fntdata"/><Relationship Id="rId25" Type="http://schemas.openxmlformats.org/officeDocument/2006/relationships/font" Target="fonts/Rubik-boldItalic.fntdata"/><Relationship Id="rId28" Type="http://schemas.openxmlformats.org/officeDocument/2006/relationships/font" Target="fonts/RubikSemiBold-italic.fntdata"/><Relationship Id="rId27" Type="http://schemas.openxmlformats.org/officeDocument/2006/relationships/font" Target="fonts/Rubik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ubik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1eff658c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1eff658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2e0c1feb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b2e0c1feb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2e0c1feb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b2e0c1feb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2e0c1fe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b2e0c1fe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2e0c1feb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2e0c1feb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Суспільно-важлива тематика</a:t>
            </a:r>
            <a:br>
              <a:rPr lang="uk"/>
            </a:br>
            <a:r>
              <a:rPr lang="uk"/>
              <a:t>Свіжа, унікальна авторська тема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2e0c1feb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b2e0c1feb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Історична довідка без проблематики</a:t>
            </a:r>
            <a:br>
              <a:rPr lang="uk"/>
            </a:br>
            <a:r>
              <a:rPr lang="uk"/>
              <a:t>Музей в Пирогово як приклад не зовсім актуальної теми (пояснити)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Збереження Житнього ринку (пояснити у порівнянні з відео про костел Миколая - коеф. взаємодій 7,4 проти 10,6 - алгоритм не пустив відео далі)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2e0c1feb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b2e0c1feb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1eff658c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1eff658c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aa3d2b97c_3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aa3d2b97c_3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1eff658c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1eff658c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91eff658c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91eff658c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1eff658c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91eff658c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1eff658c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1eff658c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1eff658c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1eff658c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1eff658c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91eff658c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2e0c1feb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2e0c1feb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466813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68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INSTAGRAM REELS </a:t>
            </a:r>
            <a:endParaRPr b="1" sz="368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68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ЯК ІНСТРУМЕНТ ВПЛИВУ</a:t>
            </a:r>
            <a:endParaRPr b="1" sz="368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uk" sz="368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НА ЦІЛЬОВУ АУДИТОРІЮ</a:t>
            </a:r>
            <a:endParaRPr b="1" sz="368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76972"/>
            <a:ext cx="85206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Сергій Філюк</a:t>
            </a:r>
            <a:endParaRPr sz="19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25" y="610881"/>
            <a:ext cx="3153951" cy="7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type="title"/>
          </p:nvPr>
        </p:nvSpPr>
        <p:spPr>
          <a:xfrm>
            <a:off x="891450" y="334475"/>
            <a:ext cx="7361100" cy="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INSTAGRAM REELS ЯК ІНСТРУМЕНТ ВПЛИВУ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93950" y="1423900"/>
            <a:ext cx="38988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Ключова риса Reels — короткий хронометраж і динаміка, орієнтація на швидке залучення уваги в умовах “кліпового” споживання.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Повноекранний вертикальний перегляд підсилює “занурення” і зменшує відволікання, що збільшує шанс утримати увагу.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Через хештеги та тренди Reels можуть виходити за межі підписників; алгоритмічне просування в Explore створює вірусний потенціал.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4772775" y="1423775"/>
            <a:ext cx="38988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Журналістський Reels потребує “гачка” з перших секунд: інакше користувач просто свайпне далі (конкуренція в стрічці максимальна).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Субтитри й текстові накладки важливі: забезпечують споживання без звуку і швидко “прошивають” ключові тези/факти.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У Reels важливо поєднати раціональне + емоційне: емоційний резонанс допомагає “прорватися” крізь шум і фільтр-бульбашки, але є ризик спрощення/маніпуляції.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3" y="190863"/>
            <a:ext cx="8840950" cy="476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0" name="Google Shape;140;p24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{3784CAB5-FBB9-4B8E-A2C4-DE06DE5FBE91}</a:tableStyleId>
              </a:tblPr>
              <a:tblGrid>
                <a:gridCol w="257150"/>
                <a:gridCol w="2110175"/>
                <a:gridCol w="890250"/>
                <a:gridCol w="890250"/>
                <a:gridCol w="862075"/>
                <a:gridCol w="815150"/>
                <a:gridCol w="862100"/>
                <a:gridCol w="937175"/>
                <a:gridCol w="1251500"/>
              </a:tblGrid>
              <a:tr h="375925">
                <a:tc gridSpan="9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700">
                          <a:solidFill>
                            <a:schemeClr val="lt1"/>
                          </a:solidFill>
                        </a:rPr>
                        <a:t>Статистичні дані Instagram Insight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№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Назва відео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Охоплення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В</a:t>
                      </a:r>
                      <a:r>
                        <a:rPr b="1" lang="uk" sz="1000"/>
                        <a:t>заємодії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Уподобання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Коментарі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Поширення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Збереження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000"/>
                        <a:t>Нові підписники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Збереження костелу Миколая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383543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40917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32941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5226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2053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890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Історія будинку з маскаронами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175548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19144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15737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2195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1107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3277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Андріївська</a:t>
                      </a:r>
                      <a:r>
                        <a:rPr lang="uk" sz="1000"/>
                        <a:t> церква зсередини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69000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5922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5100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459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Давнє зерносховище на Поштовій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422000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32916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28000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2373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2300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780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Діорама Києва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360411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50201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32997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11505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5444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2450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Таємниці замку Річарда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25717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2318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1930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159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Збереження Житнього ринку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25153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1865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1529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224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Як піднятися на Щекавицю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145848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16622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8516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3809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4230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1659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Збереження музею на Поштовій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428284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44490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34509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6750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2776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2251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Зелений театр сьогодні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21458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2596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1742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567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Так могли виглядати Золоті Ворота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111129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10744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9073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857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781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Історія годинникової вежі на Контрактовій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11807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1052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910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У Києві зникає летюча тарілка на Либідській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62694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4293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3604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88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339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262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Історія оранжереї на ВДНГ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64909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11436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8537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65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1477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1357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Чому варто відвідати музей в Пирогово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20249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2319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1701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285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314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НАЙВИЩІ РЕЗУЛЬТАТИ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Охоплення (унікальні акаунти)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музею на Поштовій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(428 284)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Давнє зерносховище на Поштовій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(422 000)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костелу Миколая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(383 543)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Коментування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костелу Миколая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(697)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музею на Поштовій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(455)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Діорама Києва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(255)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Поширення (в особисті повідомлення або Stories)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Діорама Києва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(11 505)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музею на Поштовій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(6 750)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костелу Миколая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(5 226)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Збереження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Діорама Києва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(5 444)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Як піднятися на Щекавицю (4 230)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музею на Поштовій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(2 776)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Нові підписники (після перегляду відео)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Історія будинку з маскаронами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(3 277)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Діорама Києва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(2 450)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Збереження музею на Поштовій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(2 251)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НАЙНИЖЧІ</a:t>
            </a: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 РЕЗУЛЬТАТИ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Охоплення (унікальні акаунти)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Історія годинникової вежі </a:t>
            </a:r>
            <a:b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</a:b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на Контрактовій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(11 807)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0E0E3"/>
                </a:highlight>
                <a:latin typeface="Rubik"/>
                <a:ea typeface="Rubik"/>
                <a:cs typeface="Rubik"/>
                <a:sym typeface="Rubik"/>
              </a:rPr>
              <a:t>Чому варто відвідати музей </a:t>
            </a:r>
            <a:br>
              <a:rPr lang="uk" sz="1100">
                <a:solidFill>
                  <a:schemeClr val="dk1"/>
                </a:solidFill>
                <a:highlight>
                  <a:srgbClr val="D0E0E3"/>
                </a:highlight>
                <a:latin typeface="Rubik"/>
                <a:ea typeface="Rubik"/>
                <a:cs typeface="Rubik"/>
                <a:sym typeface="Rubik"/>
              </a:rPr>
            </a:br>
            <a:r>
              <a:rPr lang="uk" sz="1100">
                <a:solidFill>
                  <a:schemeClr val="dk1"/>
                </a:solidFill>
                <a:highlight>
                  <a:srgbClr val="D0E0E3"/>
                </a:highlight>
                <a:latin typeface="Rubik"/>
                <a:ea typeface="Rubik"/>
                <a:cs typeface="Rubik"/>
                <a:sym typeface="Rubik"/>
              </a:rPr>
              <a:t>в Пирогово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20 249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Зелений театр сьогодні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21 458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Коментування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Історія годинникової вежі </a:t>
            </a:r>
            <a:b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</a:b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на Контрактовій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(11)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Таємниці замку Річарда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(16)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D0E0E3"/>
                </a:highlight>
                <a:latin typeface="Rubik"/>
                <a:ea typeface="Rubik"/>
                <a:cs typeface="Rubik"/>
                <a:sym typeface="Rubik"/>
              </a:rPr>
              <a:t>Чому варто відвідати музей в Пирогово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(19)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Поширення (в особисті повідомлення або Stories)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Історія годинникової вежі </a:t>
            </a:r>
            <a:b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</a:b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на Контрактовій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(90)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Таємниці замку Річарда (213)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Збереження Житнього ринку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224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Збереження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Історія годинникової вежі </a:t>
            </a:r>
            <a:b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</a:br>
            <a:r>
              <a:rPr lang="uk" sz="1100">
                <a:solidFill>
                  <a:schemeClr val="dk1"/>
                </a:solidFill>
                <a:highlight>
                  <a:srgbClr val="FCE5CD"/>
                </a:highlight>
                <a:latin typeface="Rubik"/>
                <a:ea typeface="Rubik"/>
                <a:cs typeface="Rubik"/>
                <a:sym typeface="Rubik"/>
              </a:rPr>
              <a:t>на Контрактовій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(41)</a:t>
            </a:r>
            <a:endParaRPr sz="1100">
              <a:solidFill>
                <a:schemeClr val="dk1"/>
              </a:solidFill>
              <a:highlight>
                <a:srgbClr val="D9EAD3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Збереження Житнього ринку (62)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AutoNum type="arabicPeriod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Таємниці замку Річарда (159)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>
            <p:ph type="title"/>
          </p:nvPr>
        </p:nvSpPr>
        <p:spPr>
          <a:xfrm>
            <a:off x="1163100" y="334475"/>
            <a:ext cx="6817800" cy="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КЛЮЧОВЕ</a:t>
            </a: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 З ГЛИБИННИХ ІНТЕРВ’Ю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93950" y="1007375"/>
            <a:ext cx="38988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Формат Instagram Reels здатен викликати сильний </a:t>
            </a: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емоційний відгук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навіть у аудиторії, яка раніше не цікавилася темою. Також Instagram Reels можуть </a:t>
            </a: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змінювати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первинно нейтральне або байдуже </a:t>
            </a: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ставлення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аудиторії до соціально важливих тем.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Короткі відео ефективно поєднують розважальний формат із серйозним змістом, не знижуючи </a:t>
            </a: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глибини сприйняття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Аудиторія сприймає Reels як легкий для входу формат, що не потребує значних часових зусиль.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Відео з емоційним сюжетом і суспільною значущістю запам’ятовуються значно краще за нейтральні інформаційні ролики. </a:t>
            </a: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Запам’ятовуваність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відео напряму корелює з їхніми кількісними показниками </a:t>
            </a: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залученості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(перегляди, збереження, поширення).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4772775" y="1007375"/>
            <a:ext cx="38988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Reels із </a:t>
            </a: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новими або несподіваними фактами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викликають вищий рівень зацікавленості та довшого утримання уваги. Натомість нейтральні або «сухі» ролики мають низький вплив і слабку запам’ятовуваність, навіть за наявності переглядів.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Формат короткого відео сприяє формуванню емпатії до проблеми, а не лише поверхневій обізнаності. Частина глядачів після перегляду Reels демонструє </a:t>
            </a: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готовність до реальних дій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(відвідування локацій, інтерес до ініціатив).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Ефективність Reels залежить не від формату як такого, а від </a:t>
            </a: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якості наративу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та емоційної цінності змісту.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ВИСНОВОК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Отримані результати підтверджують, що формат Instagram Reels може бути ефективним інструментом журналістського впливу за умови продуманого контенту 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та емоційної подачі.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АКТУАЛЬНІСТЬ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Формат короткого відео посів одне з провідних місць у структурі медіаспоживання.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Instagram Reels виходить </a:t>
            </a:r>
            <a:b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за межі розважального контенту.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Вплив короткої відеожурналістики </a:t>
            </a:r>
            <a:b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в українському науковому полі залишається малодослідженим.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МЕТА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З’ясувати ефективність 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впливу короткого відео у форматі Instagram Reels на масову аудиторію та оцінити здатність цього формату формувати установки щодо соціально значущих тем.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ОБ’ЄКТ та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ПРЕДМЕТ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Об’єктом є масова аудиторія та її реакції на короткі відео.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Предметом є жанр короткого відео в журналістиці у форматі Instagram Reels як інструмент впливу.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ЗАВДАННЯ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Теоретично обґрунтувати дослідження формату Instagram Reels як інструменту впливу.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З</a:t>
            </a: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дійснити контент-аналізу відео у форматі Reels на прикладі культурного проєкту Kyiv Talk.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Проаналізувати </a:t>
            </a: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платформну статистику Instagram для кожного відео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Провести експеримент та глибинні інтерв’ю.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Узагальнити результати кількісного і якісного дослідження.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МЕТОДОЛОГІЯ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контент-аналіз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аналіз статистичних даних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експеримент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ubik"/>
              <a:buChar char="●"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глибинні інтерв’ю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НАУКОВА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НОВИЗНА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Новизна полягає 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у комплексному аналізі Instagram Reels як окремої журналістської екосистеми 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з власними механізмами впливу, а не лише як розважального формату.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 title="ввів.png"/>
          <p:cNvPicPr preferRelativeResize="0"/>
          <p:nvPr/>
        </p:nvPicPr>
        <p:blipFill rotWithShape="1">
          <a:blip r:embed="rId3">
            <a:alphaModFix/>
          </a:blip>
          <a:srcRect b="0" l="2874" r="288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388800" y="615375"/>
            <a:ext cx="3615000" cy="3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ПРАКТИЧНЕ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ЗНАЧЕННЯ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959375" y="385875"/>
            <a:ext cx="36810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Робота містить </a:t>
            </a: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рекомендації 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для журналістів та практичні висновки для контент-мейкерів. Може бути використана 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в навчальних курсах.</a:t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0" y="2025"/>
            <a:ext cx="43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1163100" y="334475"/>
            <a:ext cx="6817800" cy="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ТЕОРЕТИЧНІ ОСНОВИ ВПЛИВУ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420">
                <a:solidFill>
                  <a:srgbClr val="151515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КОРОТКИХ ВІДЕО</a:t>
            </a:r>
            <a:endParaRPr sz="2420">
              <a:solidFill>
                <a:srgbClr val="151515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493950" y="1423900"/>
            <a:ext cx="38988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Класичні теорії масової комунікації залишаються </a:t>
            </a: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релевантними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у цифровому середовищі, але потребують переосмислення через алгоритмічні стрічки та логіку платформ.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Культиваційна теорія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(Дж. Гербнер): тривале споживання повторюваного контенту формує уявлення про реальність; у цифрову добу це часто відбувається в межах “інформаційних бульбашок”. Постійний контакт з однотипними короткими відео може закріплювати установки та стереотипи, особливо коли стрічка персоналізована й підкидає “те саме, але ще”.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2CC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«Спіраль мовчання»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(Е. Ноель-Нойманн): люди схильні мовчати, якщо вважають свою позицію “непопулярною”, аби уникнути ізоляції.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772775" y="1423775"/>
            <a:ext cx="38988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Фреймінг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(Е. Гофман / Р. Ентман): медіа “рамкують” подію через відбір аспектів реальності; у короткому відео рамка особливо відчутна через обмежений час.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highlight>
                  <a:srgbClr val="D9EAD3"/>
                </a:highlight>
                <a:latin typeface="Rubik"/>
                <a:ea typeface="Rubik"/>
                <a:cs typeface="Rubik"/>
                <a:sym typeface="Rubik"/>
              </a:rPr>
              <a:t>Емоційне зараження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(Е. Хатфілд та ін.): люди мимоволі переймають емоційний стан з кадру; це підсилює залученість і “переконувальність” відео. Алгоритми активно поширюють емоційно насичені ролики, бо вони частіше викликають реакції, коментарі та повторні перегляди.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ubik"/>
              <a:buChar char="●"/>
            </a:pP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Емоційно забарвлена інформація краще запам’ятовується і частіше </a:t>
            </a:r>
            <a:r>
              <a:rPr lang="uk" sz="1100">
                <a:solidFill>
                  <a:schemeClr val="dk1"/>
                </a:solidFill>
                <a:highlight>
                  <a:srgbClr val="FFF2CC"/>
                </a:highlight>
                <a:latin typeface="Rubik"/>
                <a:ea typeface="Rubik"/>
                <a:cs typeface="Rubik"/>
                <a:sym typeface="Rubik"/>
              </a:rPr>
              <a:t>спонукає до дії </a:t>
            </a:r>
            <a:r>
              <a:rPr lang="uk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(збереження/поширення/коментар).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